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56" r:id="rId5"/>
    <p:sldId id="257" r:id="rId6"/>
    <p:sldId id="258" r:id="rId7"/>
    <p:sldId id="262" r:id="rId8"/>
    <p:sldId id="264" r:id="rId9"/>
    <p:sldId id="263" r:id="rId10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900" autoAdjust="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698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564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0446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828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76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06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992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89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79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295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042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53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03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680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91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39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BA12-CF6C-4F54-8C60-2D5D74710724}" type="datetimeFigureOut">
              <a:rPr lang="el-GR" smtClean="0"/>
              <a:t>26/2/2018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4AAEF8-3171-4B86-8B2F-847D861C53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736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4272" y="2328672"/>
            <a:ext cx="7510272" cy="3279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Εξέλιξη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_www.excelixi.org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Key comparison metrics</a:t>
            </a:r>
          </a:p>
          <a:p>
            <a:pPr algn="ctr"/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31/12/2016 vs 31/12/2017</a:t>
            </a:r>
          </a:p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(from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Excelixi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google analytics)</a:t>
            </a:r>
          </a:p>
          <a:p>
            <a:pPr algn="ctr"/>
            <a:endParaRPr lang="en-US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en-US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Excelixi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Social Media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Key comparison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metrics</a:t>
            </a:r>
          </a:p>
          <a:p>
            <a:pPr marL="2743200" lvl="5" indent="-457200">
              <a:buFontTx/>
              <a:buChar char="-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Facebook</a:t>
            </a:r>
          </a:p>
          <a:p>
            <a:pPr marL="2743200" lvl="5" indent="-457200">
              <a:buFontTx/>
              <a:buChar char="-"/>
            </a:pP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Linkedin</a:t>
            </a:r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743200" lvl="5" indent="-457200">
              <a:buFontTx/>
              <a:buChar char="-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Twitter</a:t>
            </a:r>
          </a:p>
          <a:p>
            <a:pPr marL="2743200" lvl="5" indent="-457200">
              <a:buFontTx/>
              <a:buChar char="-"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YouTube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en-US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l-GR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20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79" y="792480"/>
            <a:ext cx="8596668" cy="62179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excelixi.org _ Key Metrics</a:t>
            </a:r>
            <a:endParaRPr lang="el-G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133351"/>
              </p:ext>
            </p:extLst>
          </p:nvPr>
        </p:nvGraphicFramePr>
        <p:xfrm>
          <a:off x="763035" y="2120646"/>
          <a:ext cx="85963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366140480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28981675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575593908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067138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Δείκτης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Μεταβολή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15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Περίοδοι Σύ</a:t>
                      </a:r>
                      <a:r>
                        <a:rPr lang="el-GR" baseline="0" dirty="0" smtClean="0"/>
                        <a:t>νδεσης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214.911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229.085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r>
                        <a:rPr lang="el-GR" dirty="0" smtClean="0"/>
                        <a:t>,</a:t>
                      </a:r>
                      <a:r>
                        <a:rPr lang="en-US" dirty="0" smtClean="0"/>
                        <a:t>6</a:t>
                      </a:r>
                      <a:r>
                        <a:rPr lang="el-GR" dirty="0" smtClean="0"/>
                        <a:t>0</a:t>
                      </a:r>
                      <a:r>
                        <a:rPr lang="el-GR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05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Χρήστες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145.755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163.700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12,31%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02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Προβολές Σελίδας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373.702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381.178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l-GR" dirty="0" smtClean="0"/>
                        <a:t>,</a:t>
                      </a:r>
                      <a:r>
                        <a:rPr lang="en-US" dirty="0" smtClean="0"/>
                        <a:t>00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334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961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179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excelixi.org _ Key Metrics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_Δημογραφικά Στοιχεία</a:t>
            </a:r>
            <a:endParaRPr lang="el-G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441672"/>
              </p:ext>
            </p:extLst>
          </p:nvPr>
        </p:nvGraphicFramePr>
        <p:xfrm>
          <a:off x="763035" y="1925574"/>
          <a:ext cx="859631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3661404805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66305201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28981675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57559390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067138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Φύλο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Μεταβολή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15354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Άνδρες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Περίοδοι Σύ</a:t>
                      </a:r>
                      <a:r>
                        <a:rPr lang="el-GR" baseline="0" dirty="0" smtClean="0"/>
                        <a:t>νδεσης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66.092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69.477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5,12%</a:t>
                      </a:r>
                      <a:endParaRPr lang="el-GR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00551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Νέοι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Χρήστες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r>
                        <a:rPr lang="el-GR" dirty="0" smtClean="0"/>
                        <a:t>.</a:t>
                      </a:r>
                      <a:r>
                        <a:rPr lang="en-US" dirty="0" smtClean="0"/>
                        <a:t>272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50.616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,</a:t>
                      </a:r>
                      <a:r>
                        <a:rPr lang="en-US" dirty="0" smtClean="0"/>
                        <a:t>80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900298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Γυναίκες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Περίοδοι Σύ</a:t>
                      </a:r>
                      <a:r>
                        <a:rPr lang="el-GR" baseline="0" dirty="0" smtClean="0"/>
                        <a:t>νδεσης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r>
                        <a:rPr lang="el-GR" dirty="0" smtClean="0"/>
                        <a:t>.</a:t>
                      </a:r>
                      <a:r>
                        <a:rPr lang="en-US" dirty="0" smtClean="0"/>
                        <a:t>359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62.225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r>
                        <a:rPr lang="el-GR" dirty="0" smtClean="0"/>
                        <a:t>,</a:t>
                      </a:r>
                      <a:r>
                        <a:rPr lang="en-US" dirty="0" smtClean="0"/>
                        <a:t>62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86255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Νέοι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dirty="0" smtClean="0"/>
                        <a:t>Χρήστες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37.973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43.647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r>
                        <a:rPr lang="en-US" dirty="0" smtClean="0"/>
                        <a:t>4</a:t>
                      </a:r>
                      <a:r>
                        <a:rPr lang="el-GR" dirty="0" smtClean="0"/>
                        <a:t>,</a:t>
                      </a:r>
                      <a:r>
                        <a:rPr lang="en-US" dirty="0" smtClean="0"/>
                        <a:t>15</a:t>
                      </a:r>
                      <a:r>
                        <a:rPr lang="el-GR" dirty="0" smtClean="0"/>
                        <a:t>%</a:t>
                      </a:r>
                      <a:endParaRPr lang="el-G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375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20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9500" y="423544"/>
            <a:ext cx="8122285" cy="565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5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22300" y="279400"/>
            <a:ext cx="8648699" cy="61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44512" y="153034"/>
            <a:ext cx="8574088" cy="641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79" y="792480"/>
            <a:ext cx="8596668" cy="62179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Εξέλιξη _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Facebook page _ Key Metrics</a:t>
            </a:r>
            <a:endParaRPr lang="el-G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037582"/>
              </p:ext>
            </p:extLst>
          </p:nvPr>
        </p:nvGraphicFramePr>
        <p:xfrm>
          <a:off x="763035" y="2120646"/>
          <a:ext cx="85963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366140480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28981675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575593908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067138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Δείκτης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Μεταβολή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15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Ακόλουθοι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Likers)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8.763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40,07%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05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Καμπάνιες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02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91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79" y="792480"/>
            <a:ext cx="8596668" cy="62179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Εξέλιξη _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Facebook campaigns _ Key Metrics</a:t>
            </a:r>
            <a:endParaRPr lang="el-G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355608"/>
              </p:ext>
            </p:extLst>
          </p:nvPr>
        </p:nvGraphicFramePr>
        <p:xfrm>
          <a:off x="762679" y="1573848"/>
          <a:ext cx="8596312" cy="4442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8352">
                  <a:extLst>
                    <a:ext uri="{9D8B030D-6E8A-4147-A177-3AD203B41FA5}">
                      <a16:colId xmlns:a16="http://schemas.microsoft.com/office/drawing/2014/main" val="3318854349"/>
                    </a:ext>
                  </a:extLst>
                </a:gridCol>
                <a:gridCol w="1071328">
                  <a:extLst>
                    <a:ext uri="{9D8B030D-6E8A-4147-A177-3AD203B41FA5}">
                      <a16:colId xmlns:a16="http://schemas.microsoft.com/office/drawing/2014/main" val="4086953550"/>
                    </a:ext>
                  </a:extLst>
                </a:gridCol>
                <a:gridCol w="945440">
                  <a:extLst>
                    <a:ext uri="{9D8B030D-6E8A-4147-A177-3AD203B41FA5}">
                      <a16:colId xmlns:a16="http://schemas.microsoft.com/office/drawing/2014/main" val="1790875324"/>
                    </a:ext>
                  </a:extLst>
                </a:gridCol>
                <a:gridCol w="647421">
                  <a:extLst>
                    <a:ext uri="{9D8B030D-6E8A-4147-A177-3AD203B41FA5}">
                      <a16:colId xmlns:a16="http://schemas.microsoft.com/office/drawing/2014/main" val="274922470"/>
                    </a:ext>
                  </a:extLst>
                </a:gridCol>
                <a:gridCol w="793862">
                  <a:extLst>
                    <a:ext uri="{9D8B030D-6E8A-4147-A177-3AD203B41FA5}">
                      <a16:colId xmlns:a16="http://schemas.microsoft.com/office/drawing/2014/main" val="3695010709"/>
                    </a:ext>
                  </a:extLst>
                </a:gridCol>
                <a:gridCol w="739909">
                  <a:extLst>
                    <a:ext uri="{9D8B030D-6E8A-4147-A177-3AD203B41FA5}">
                      <a16:colId xmlns:a16="http://schemas.microsoft.com/office/drawing/2014/main" val="2202685071"/>
                    </a:ext>
                  </a:extLst>
                </a:gridCol>
              </a:tblGrid>
              <a:tr h="331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Campaigns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Εναρξη καμπάνιας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Λήξη καμπάνιας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Διάρκεια καμπάνιας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Media Budget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Actual Spent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637407399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 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 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845640897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e-Academy _ 03/2016</a:t>
                      </a:r>
                      <a:endParaRPr lang="en-US" sz="9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16/2/2016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28/3/2016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42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4.500,00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3.030,28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224441224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e-Academy _ 10/2016 (preregistration phase)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12/7/2016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29/8/2016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49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1.000,00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986,62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418015628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e-Academy _ 10/2016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30/8/2016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31/10/2016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63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2.500,00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2.476,46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53970049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Digital Marketing Crash Course _ 05/2016</a:t>
                      </a:r>
                      <a:endParaRPr lang="en-US" sz="9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6/5/2016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9/6/2016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35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  910,00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919,44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480792196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900" u="none" strike="noStrike" dirty="0">
                          <a:effectLst/>
                        </a:rPr>
                        <a:t>Ηλεκτρονικά Εργαλεία για Μικρές Επιχειρήσεις _ 06/2016</a:t>
                      </a:r>
                      <a:endParaRPr lang="el-GR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5/6/2016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28/6/2016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24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1.100,00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550,77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004497849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Summer School | Cultural Heritage Marketing for Sustainable Tourism _ 07/2016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27/4/2016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31/5/2016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35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3.500,00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2.246,17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2889879690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900" u="none" strike="noStrike" dirty="0" err="1">
                          <a:effectLst/>
                        </a:rPr>
                        <a:t>Host</a:t>
                      </a:r>
                      <a:r>
                        <a:rPr lang="el-GR" sz="900" u="none" strike="noStrike" dirty="0">
                          <a:effectLst/>
                        </a:rPr>
                        <a:t> in </a:t>
                      </a:r>
                      <a:r>
                        <a:rPr lang="el-GR" sz="900" u="none" strike="noStrike" dirty="0" err="1">
                          <a:effectLst/>
                        </a:rPr>
                        <a:t>Action</a:t>
                      </a:r>
                      <a:r>
                        <a:rPr lang="el-GR" sz="900" u="none" strike="noStrike" dirty="0">
                          <a:effectLst/>
                        </a:rPr>
                        <a:t> | Αξιοποίησε τουριστικά την κατοικία σου _ 11/2016</a:t>
                      </a:r>
                      <a:endParaRPr lang="el-GR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4/11/2016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10/11/2016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7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1.500,00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151,71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2702180963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Cutting Edge Courses | Advanced Mobile Marketing _ 06/2016</a:t>
                      </a:r>
                      <a:endParaRPr lang="en-US" sz="9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25/5/2016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22/6/2016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29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  910,00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688,92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3351482733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Cutting Edge Courses | UX for e-Commerce _ 12/2016</a:t>
                      </a:r>
                      <a:endParaRPr lang="en-US" sz="9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23/11/2016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11/12/2016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19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1.000,00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909,50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1274678667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Digital Marketing in Hospitality _ 10/2016 - </a:t>
                      </a:r>
                      <a:r>
                        <a:rPr lang="en-US" sz="900" u="none" strike="noStrike" dirty="0" err="1">
                          <a:effectLst/>
                        </a:rPr>
                        <a:t>Kerkyra</a:t>
                      </a:r>
                      <a:endParaRPr lang="en-US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4/11/2016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13/11/2016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10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  200,00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176,37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2286174265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Digital Marketing in Hospitality _ 10/2016 - Chania</a:t>
                      </a:r>
                      <a:endParaRPr lang="en-US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4/11/2016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16/11/2016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13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  200,00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176,61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1767923736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Digital Marketing in Hospitality _ 10/2016 - Syros</a:t>
                      </a:r>
                      <a:endParaRPr lang="en-US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17/11/2016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30/11/2016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14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  200,00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150,00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284539202"/>
                  </a:ext>
                </a:extLst>
              </a:tr>
              <a:tr h="15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>
                          <a:effectLst/>
                        </a:rPr>
                        <a:t>Digital Marketing in Hospitality _ 10/2016 - Kalamata</a:t>
                      </a:r>
                      <a:endParaRPr lang="en-US" sz="900" b="0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1/12/2016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11/12/2016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11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  200,00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159,99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2008475749"/>
                  </a:ext>
                </a:extLst>
              </a:tr>
              <a:tr h="1619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Digital Marketing in Hospitality _ 10/2016 - </a:t>
                      </a:r>
                      <a:r>
                        <a:rPr lang="en-US" sz="900" u="none" strike="noStrike" dirty="0" err="1">
                          <a:effectLst/>
                        </a:rPr>
                        <a:t>Rodos</a:t>
                      </a:r>
                      <a:endParaRPr lang="en-US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>
                          <a:effectLst/>
                        </a:rPr>
                        <a:t>1/12/2016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900" u="none" strike="noStrike" dirty="0">
                          <a:effectLst/>
                        </a:rPr>
                        <a:t>14/12/2016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14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>
                          <a:effectLst/>
                        </a:rPr>
                        <a:t>                200,00   </a:t>
                      </a:r>
                      <a:endParaRPr lang="el-G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900" u="none" strike="noStrike" dirty="0">
                          <a:effectLst/>
                        </a:rPr>
                        <a:t>              136,00   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2" marR="7712" marT="7712" marB="0" anchor="ctr"/>
                </a:tc>
                <a:extLst>
                  <a:ext uri="{0D108BD9-81ED-4DB2-BD59-A6C34878D82A}">
                    <a16:rowId xmlns:a16="http://schemas.microsoft.com/office/drawing/2014/main" val="15997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32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79" y="792480"/>
            <a:ext cx="8596668" cy="621792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Εξέλιξη _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Other Social Media</a:t>
            </a:r>
            <a:endParaRPr lang="el-G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226685"/>
              </p:ext>
            </p:extLst>
          </p:nvPr>
        </p:nvGraphicFramePr>
        <p:xfrm>
          <a:off x="763035" y="2120646"/>
          <a:ext cx="859631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165">
                  <a:extLst>
                    <a:ext uri="{9D8B030D-6E8A-4147-A177-3AD203B41FA5}">
                      <a16:colId xmlns:a16="http://schemas.microsoft.com/office/drawing/2014/main" val="3661404805"/>
                    </a:ext>
                  </a:extLst>
                </a:gridCol>
                <a:gridCol w="1936991">
                  <a:extLst>
                    <a:ext uri="{9D8B030D-6E8A-4147-A177-3AD203B41FA5}">
                      <a16:colId xmlns:a16="http://schemas.microsoft.com/office/drawing/2014/main" val="228981675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575593908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067138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Medium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31/12/201</a:t>
                      </a:r>
                      <a:r>
                        <a:rPr lang="en-US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Μεταβολή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15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Linkedin</a:t>
                      </a:r>
                      <a:r>
                        <a:rPr lang="en-US" dirty="0" smtClean="0"/>
                        <a:t> (Followers)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59,33%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05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YouTube (views)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367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16,02%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161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Twitter</a:t>
                      </a:r>
                      <a:r>
                        <a:rPr lang="el-GR" dirty="0" smtClean="0"/>
                        <a:t> </a:t>
                      </a:r>
                      <a:r>
                        <a:rPr lang="en-US" dirty="0" smtClean="0"/>
                        <a:t>(Followers)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9,02%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02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74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862</TotalTime>
  <Words>392</Words>
  <Application>Microsoft Office PowerPoint</Application>
  <PresentationFormat>Widescreen</PresentationFormat>
  <Paragraphs>183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PowerPoint Presentation</vt:lpstr>
      <vt:lpstr>excelixi.org _ Key Metrics</vt:lpstr>
      <vt:lpstr>excelixi.org _ Key Metrics_Δημογραφικά Στοιχεία</vt:lpstr>
      <vt:lpstr>PowerPoint Presentation</vt:lpstr>
      <vt:lpstr>PowerPoint Presentation</vt:lpstr>
      <vt:lpstr>PowerPoint Presentation</vt:lpstr>
      <vt:lpstr>Εξέλιξη _Facebook page _ Key Metrics</vt:lpstr>
      <vt:lpstr>Εξέλιξη _Facebook campaigns _ Key Metrics</vt:lpstr>
      <vt:lpstr>Εξέλιξη _Other Social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Μωραΐτη  Κωνσταντίνα</dc:creator>
  <cp:lastModifiedBy>Μωραΐτη  Κωνσταντίνα</cp:lastModifiedBy>
  <cp:revision>25</cp:revision>
  <cp:lastPrinted>2018-02-26T07:31:09Z</cp:lastPrinted>
  <dcterms:created xsi:type="dcterms:W3CDTF">2017-02-11T07:19:06Z</dcterms:created>
  <dcterms:modified xsi:type="dcterms:W3CDTF">2018-02-26T15:10:22Z</dcterms:modified>
</cp:coreProperties>
</file>